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60" r:id="rId3"/>
    <p:sldId id="288" r:id="rId4"/>
    <p:sldId id="261" r:id="rId5"/>
    <p:sldId id="284" r:id="rId6"/>
    <p:sldId id="285" r:id="rId7"/>
    <p:sldId id="263" r:id="rId8"/>
    <p:sldId id="264" r:id="rId9"/>
    <p:sldId id="265" r:id="rId10"/>
    <p:sldId id="286" r:id="rId11"/>
    <p:sldId id="266" r:id="rId12"/>
    <p:sldId id="268" r:id="rId13"/>
    <p:sldId id="272" r:id="rId14"/>
    <p:sldId id="274" r:id="rId15"/>
    <p:sldId id="277" r:id="rId16"/>
    <p:sldId id="278" r:id="rId17"/>
    <p:sldId id="280" r:id="rId18"/>
    <p:sldId id="283" r:id="rId19"/>
    <p:sldId id="282" r:id="rId20"/>
    <p:sldId id="287" r:id="rId21"/>
    <p:sldId id="289" r:id="rId2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A4D"/>
    <a:srgbClr val="71105E"/>
    <a:srgbClr val="CD0034"/>
    <a:srgbClr val="0076A3"/>
    <a:srgbClr val="009CCC"/>
    <a:srgbClr val="F0AB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584" autoAdjust="0"/>
    <p:restoredTop sz="86395" autoAdjust="0"/>
  </p:normalViewPr>
  <p:slideViewPr>
    <p:cSldViewPr snapToGrid="0" snapToObjects="1">
      <p:cViewPr varScale="1">
        <p:scale>
          <a:sx n="140" d="100"/>
          <a:sy n="140" d="100"/>
        </p:scale>
        <p:origin x="1216" y="2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>
      <p:bgPr>
        <a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Reversed-GoldBackground.png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597" y="-1"/>
            <a:ext cx="2805487" cy="1322498"/>
          </a:xfrm>
          <a:prstGeom prst="rect">
            <a:avLst/>
          </a:prstGeom>
        </p:spPr>
      </p:pic>
      <p:cxnSp>
        <p:nvCxnSpPr>
          <p:cNvPr id="8" name="Straight Connector 7"/>
          <p:cNvCxnSpPr/>
          <p:nvPr userDrawn="1"/>
        </p:nvCxnSpPr>
        <p:spPr>
          <a:xfrm>
            <a:off x="440597" y="6324600"/>
            <a:ext cx="8319500" cy="0"/>
          </a:xfrm>
          <a:prstGeom prst="line">
            <a:avLst/>
          </a:prstGeom>
          <a:ln w="317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41325" y="6407148"/>
            <a:ext cx="8053388" cy="323850"/>
          </a:xfrm>
        </p:spPr>
        <p:txBody>
          <a:bodyPr lIns="0">
            <a:normAutofit/>
          </a:bodyPr>
          <a:lstStyle>
            <a:lvl1pPr marL="0" indent="0" algn="l">
              <a:buNone/>
              <a:defRPr sz="900" b="0" cap="all" baseline="0">
                <a:solidFill>
                  <a:srgbClr val="FFFFFF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Author names go here, author name, author name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0597" y="2700867"/>
            <a:ext cx="8054116" cy="2495551"/>
          </a:xfrm>
        </p:spPr>
        <p:txBody>
          <a:bodyPr anchor="b" anchorCtr="0">
            <a:noAutofit/>
          </a:bodyPr>
          <a:lstStyle>
            <a:lvl1pPr algn="l">
              <a:defRPr sz="5000" b="0" i="0" cap="all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0597" y="5511800"/>
            <a:ext cx="8054116" cy="609600"/>
          </a:xfrm>
        </p:spPr>
        <p:txBody>
          <a:bodyPr lIns="0" rIns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kern="1000" cap="none" spc="-50">
                <a:solidFill>
                  <a:srgbClr val="FFFFFF"/>
                </a:solidFill>
                <a:latin typeface="Georgia"/>
                <a:cs typeface="Georgia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370118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93762"/>
          </a:xfrm>
        </p:spPr>
        <p:txBody>
          <a:bodyPr anchor="t" anchorCtr="0">
            <a:noAutofit/>
          </a:bodyPr>
          <a:lstStyle>
            <a:lvl1pPr algn="l">
              <a:defRPr sz="2800" b="1" cap="all">
                <a:solidFill>
                  <a:srgbClr val="F0AB0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7" descr="Gold-Black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91398" y="6458029"/>
            <a:ext cx="2774933" cy="226632"/>
          </a:xfrm>
          <a:prstGeom prst="rect">
            <a:avLst/>
          </a:prstGeom>
        </p:spPr>
      </p:pic>
      <p:cxnSp>
        <p:nvCxnSpPr>
          <p:cNvPr id="10" name="Straight Connector 9"/>
          <p:cNvCxnSpPr/>
          <p:nvPr userDrawn="1"/>
        </p:nvCxnSpPr>
        <p:spPr>
          <a:xfrm>
            <a:off x="440597" y="6349718"/>
            <a:ext cx="8319500" cy="0"/>
          </a:xfrm>
          <a:prstGeom prst="line">
            <a:avLst/>
          </a:prstGeom>
          <a:ln w="3175" cmpd="sng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41325" y="6407147"/>
            <a:ext cx="4579408" cy="383119"/>
          </a:xfrm>
        </p:spPr>
        <p:txBody>
          <a:bodyPr lIns="0" anchor="ctr" anchorCtr="0">
            <a:noAutofit/>
          </a:bodyPr>
          <a:lstStyle>
            <a:lvl1pPr marL="0" indent="0" algn="l">
              <a:buNone/>
              <a:defRPr sz="900" b="0" cap="none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NOTES AND SOURCE go here</a:t>
            </a:r>
          </a:p>
        </p:txBody>
      </p:sp>
    </p:spTree>
    <p:extLst>
      <p:ext uri="{BB962C8B-B14F-4D97-AF65-F5344CB8AC3E}">
        <p14:creationId xmlns:p14="http://schemas.microsoft.com/office/powerpoint/2010/main" val="10408000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 anchorCtr="0">
            <a:normAutofit/>
          </a:bodyPr>
          <a:lstStyle>
            <a:lvl1pPr algn="l">
              <a:defRPr sz="2800" b="1" cap="all">
                <a:solidFill>
                  <a:srgbClr val="F0AB0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0" name="Picture 9" descr="Gold-Black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91398" y="6458029"/>
            <a:ext cx="2774933" cy="226632"/>
          </a:xfrm>
          <a:prstGeom prst="rect">
            <a:avLst/>
          </a:prstGeom>
        </p:spPr>
      </p:pic>
      <p:cxnSp>
        <p:nvCxnSpPr>
          <p:cNvPr id="12" name="Straight Connector 11"/>
          <p:cNvCxnSpPr/>
          <p:nvPr userDrawn="1"/>
        </p:nvCxnSpPr>
        <p:spPr>
          <a:xfrm>
            <a:off x="440597" y="6349718"/>
            <a:ext cx="8319500" cy="0"/>
          </a:xfrm>
          <a:prstGeom prst="line">
            <a:avLst/>
          </a:prstGeom>
          <a:ln w="3175" cmpd="sng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41325" y="6407147"/>
            <a:ext cx="4579408" cy="383119"/>
          </a:xfrm>
        </p:spPr>
        <p:txBody>
          <a:bodyPr lIns="0" anchor="ctr" anchorCtr="0">
            <a:noAutofit/>
          </a:bodyPr>
          <a:lstStyle>
            <a:lvl1pPr marL="0" indent="0" algn="l">
              <a:buNone/>
              <a:defRPr sz="900" b="0" cap="none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NOTES AND SOURCE go here</a:t>
            </a:r>
          </a:p>
        </p:txBody>
      </p:sp>
    </p:spTree>
    <p:extLst>
      <p:ext uri="{BB962C8B-B14F-4D97-AF65-F5344CB8AC3E}">
        <p14:creationId xmlns:p14="http://schemas.microsoft.com/office/powerpoint/2010/main" val="7578375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 anchorCtr="0">
            <a:normAutofit/>
          </a:bodyPr>
          <a:lstStyle>
            <a:lvl1pPr algn="l">
              <a:defRPr sz="2800" b="1" cap="all">
                <a:solidFill>
                  <a:srgbClr val="F0AB0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6" name="Picture 5" descr="Gold-Black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91398" y="6458029"/>
            <a:ext cx="2774933" cy="226632"/>
          </a:xfrm>
          <a:prstGeom prst="rect">
            <a:avLst/>
          </a:prstGeom>
        </p:spPr>
      </p:pic>
      <p:cxnSp>
        <p:nvCxnSpPr>
          <p:cNvPr id="8" name="Straight Connector 7"/>
          <p:cNvCxnSpPr/>
          <p:nvPr userDrawn="1"/>
        </p:nvCxnSpPr>
        <p:spPr>
          <a:xfrm>
            <a:off x="440597" y="6349718"/>
            <a:ext cx="8319500" cy="0"/>
          </a:xfrm>
          <a:prstGeom prst="line">
            <a:avLst/>
          </a:prstGeom>
          <a:ln w="3175" cmpd="sng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41325" y="6407147"/>
            <a:ext cx="4579408" cy="383119"/>
          </a:xfrm>
        </p:spPr>
        <p:txBody>
          <a:bodyPr lIns="0" anchor="ctr" anchorCtr="0">
            <a:noAutofit/>
          </a:bodyPr>
          <a:lstStyle>
            <a:lvl1pPr marL="0" indent="0" algn="l">
              <a:buNone/>
              <a:defRPr sz="900" b="0" cap="none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NOTES AND SOURCE go here</a:t>
            </a:r>
          </a:p>
        </p:txBody>
      </p:sp>
    </p:spTree>
    <p:extLst>
      <p:ext uri="{BB962C8B-B14F-4D97-AF65-F5344CB8AC3E}">
        <p14:creationId xmlns:p14="http://schemas.microsoft.com/office/powerpoint/2010/main" val="4522001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old-Black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91398" y="6458029"/>
            <a:ext cx="2774933" cy="226632"/>
          </a:xfrm>
          <a:prstGeom prst="rect">
            <a:avLst/>
          </a:prstGeom>
        </p:spPr>
      </p:pic>
      <p:cxnSp>
        <p:nvCxnSpPr>
          <p:cNvPr id="7" name="Straight Connector 6"/>
          <p:cNvCxnSpPr/>
          <p:nvPr userDrawn="1"/>
        </p:nvCxnSpPr>
        <p:spPr>
          <a:xfrm>
            <a:off x="440597" y="6349718"/>
            <a:ext cx="8319500" cy="0"/>
          </a:xfrm>
          <a:prstGeom prst="line">
            <a:avLst/>
          </a:prstGeom>
          <a:ln w="3175" cmpd="sng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41325" y="6407147"/>
            <a:ext cx="4579408" cy="383119"/>
          </a:xfrm>
        </p:spPr>
        <p:txBody>
          <a:bodyPr lIns="0" anchor="ctr" anchorCtr="0">
            <a:noAutofit/>
          </a:bodyPr>
          <a:lstStyle>
            <a:lvl1pPr marL="0" indent="0" algn="l">
              <a:buNone/>
              <a:defRPr sz="900" b="0" cap="none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NOTES AND SOURCE go here</a:t>
            </a:r>
          </a:p>
        </p:txBody>
      </p:sp>
    </p:spTree>
    <p:extLst>
      <p:ext uri="{BB962C8B-B14F-4D97-AF65-F5344CB8AC3E}">
        <p14:creationId xmlns:p14="http://schemas.microsoft.com/office/powerpoint/2010/main" val="481375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10" name="Picture 9" descr="Gold-Black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91398" y="6458029"/>
            <a:ext cx="2774933" cy="226632"/>
          </a:xfrm>
          <a:prstGeom prst="rect">
            <a:avLst/>
          </a:prstGeom>
        </p:spPr>
      </p:pic>
      <p:cxnSp>
        <p:nvCxnSpPr>
          <p:cNvPr id="13" name="Straight Connector 12"/>
          <p:cNvCxnSpPr/>
          <p:nvPr userDrawn="1"/>
        </p:nvCxnSpPr>
        <p:spPr>
          <a:xfrm>
            <a:off x="440597" y="6349718"/>
            <a:ext cx="8319500" cy="0"/>
          </a:xfrm>
          <a:prstGeom prst="line">
            <a:avLst/>
          </a:prstGeom>
          <a:ln w="3175" cmpd="sng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41325" y="6407147"/>
            <a:ext cx="4579408" cy="383119"/>
          </a:xfrm>
        </p:spPr>
        <p:txBody>
          <a:bodyPr lIns="0" anchor="ctr" anchorCtr="0">
            <a:noAutofit/>
          </a:bodyPr>
          <a:lstStyle>
            <a:lvl1pPr marL="0" indent="0" algn="l">
              <a:buNone/>
              <a:defRPr sz="900" b="0" cap="none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NOTES AND SOURCE go here</a:t>
            </a:r>
          </a:p>
        </p:txBody>
      </p:sp>
    </p:spTree>
    <p:extLst>
      <p:ext uri="{BB962C8B-B14F-4D97-AF65-F5344CB8AC3E}">
        <p14:creationId xmlns:p14="http://schemas.microsoft.com/office/powerpoint/2010/main" val="37386117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solidFill>
          <a:srgbClr val="0076A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Reversed-GoldBackground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597" y="-1"/>
            <a:ext cx="2805487" cy="1322498"/>
          </a:xfrm>
          <a:prstGeom prst="rect">
            <a:avLst/>
          </a:prstGeom>
        </p:spPr>
      </p:pic>
      <p:cxnSp>
        <p:nvCxnSpPr>
          <p:cNvPr id="8" name="Straight Connector 7"/>
          <p:cNvCxnSpPr/>
          <p:nvPr userDrawn="1"/>
        </p:nvCxnSpPr>
        <p:spPr>
          <a:xfrm>
            <a:off x="440597" y="6324600"/>
            <a:ext cx="8319500" cy="0"/>
          </a:xfrm>
          <a:prstGeom prst="line">
            <a:avLst/>
          </a:prstGeom>
          <a:ln w="317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41325" y="6407148"/>
            <a:ext cx="8053388" cy="323850"/>
          </a:xfrm>
        </p:spPr>
        <p:txBody>
          <a:bodyPr lIns="0">
            <a:normAutofit/>
          </a:bodyPr>
          <a:lstStyle>
            <a:lvl1pPr marL="0" indent="0" algn="l">
              <a:buNone/>
              <a:defRPr sz="900" b="0" cap="all" baseline="0">
                <a:solidFill>
                  <a:srgbClr val="FFFFFF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Author names go here, author name, author name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0597" y="2184400"/>
            <a:ext cx="8054116" cy="3234267"/>
          </a:xfrm>
        </p:spPr>
        <p:txBody>
          <a:bodyPr anchor="b" anchorCtr="0">
            <a:noAutofit/>
          </a:bodyPr>
          <a:lstStyle>
            <a:lvl1pPr algn="l">
              <a:defRPr sz="7000" b="0" i="0" cap="all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0597" y="5503334"/>
            <a:ext cx="8054116" cy="718990"/>
          </a:xfrm>
        </p:spPr>
        <p:txBody>
          <a:bodyPr lIns="0" rIns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i="1" kern="1000" cap="none" spc="-50">
                <a:solidFill>
                  <a:srgbClr val="FFFFFF"/>
                </a:solidFill>
                <a:latin typeface="Georgia"/>
                <a:cs typeface="Georgia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341550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2">
    <p:bg>
      <p:bgPr>
        <a:solidFill>
          <a:srgbClr val="CD00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Reversed-GoldBackground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597" y="-1"/>
            <a:ext cx="2805487" cy="1322498"/>
          </a:xfrm>
          <a:prstGeom prst="rect">
            <a:avLst/>
          </a:prstGeom>
        </p:spPr>
      </p:pic>
      <p:cxnSp>
        <p:nvCxnSpPr>
          <p:cNvPr id="8" name="Straight Connector 7"/>
          <p:cNvCxnSpPr/>
          <p:nvPr userDrawn="1"/>
        </p:nvCxnSpPr>
        <p:spPr>
          <a:xfrm>
            <a:off x="440597" y="6324600"/>
            <a:ext cx="8319500" cy="0"/>
          </a:xfrm>
          <a:prstGeom prst="line">
            <a:avLst/>
          </a:prstGeom>
          <a:ln w="317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41325" y="6407148"/>
            <a:ext cx="8053388" cy="323850"/>
          </a:xfrm>
        </p:spPr>
        <p:txBody>
          <a:bodyPr lIns="0">
            <a:normAutofit/>
          </a:bodyPr>
          <a:lstStyle>
            <a:lvl1pPr marL="0" indent="0" algn="l">
              <a:buNone/>
              <a:defRPr sz="900" b="0" cap="all" baseline="0">
                <a:solidFill>
                  <a:srgbClr val="FFFFFF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Author names go here, author name, author name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0597" y="2184400"/>
            <a:ext cx="8054116" cy="3234267"/>
          </a:xfrm>
        </p:spPr>
        <p:txBody>
          <a:bodyPr anchor="b" anchorCtr="0">
            <a:noAutofit/>
          </a:bodyPr>
          <a:lstStyle>
            <a:lvl1pPr algn="l">
              <a:defRPr sz="7000" b="0" i="0" cap="all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0597" y="5503334"/>
            <a:ext cx="8054116" cy="718990"/>
          </a:xfrm>
        </p:spPr>
        <p:txBody>
          <a:bodyPr lIns="0" rIns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i="1" kern="1000" cap="none" spc="-50">
                <a:solidFill>
                  <a:srgbClr val="FFFFFF"/>
                </a:solidFill>
                <a:latin typeface="Georgia"/>
                <a:cs typeface="Georgia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904022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 2">
    <p:bg>
      <p:bgPr>
        <a:solidFill>
          <a:srgbClr val="007A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Reversed-GoldBackground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597" y="-1"/>
            <a:ext cx="2805487" cy="1322498"/>
          </a:xfrm>
          <a:prstGeom prst="rect">
            <a:avLst/>
          </a:prstGeom>
        </p:spPr>
      </p:pic>
      <p:cxnSp>
        <p:nvCxnSpPr>
          <p:cNvPr id="8" name="Straight Connector 7"/>
          <p:cNvCxnSpPr/>
          <p:nvPr userDrawn="1"/>
        </p:nvCxnSpPr>
        <p:spPr>
          <a:xfrm>
            <a:off x="440597" y="6324600"/>
            <a:ext cx="8319500" cy="0"/>
          </a:xfrm>
          <a:prstGeom prst="line">
            <a:avLst/>
          </a:prstGeom>
          <a:ln w="317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41325" y="6407148"/>
            <a:ext cx="8053388" cy="323850"/>
          </a:xfrm>
        </p:spPr>
        <p:txBody>
          <a:bodyPr lIns="0">
            <a:normAutofit/>
          </a:bodyPr>
          <a:lstStyle>
            <a:lvl1pPr marL="0" indent="0" algn="l">
              <a:buNone/>
              <a:defRPr sz="900" b="0" cap="all" baseline="0">
                <a:solidFill>
                  <a:srgbClr val="FFFFFF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Author names go here, author name, author name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0597" y="2184400"/>
            <a:ext cx="8054116" cy="3234267"/>
          </a:xfrm>
        </p:spPr>
        <p:txBody>
          <a:bodyPr anchor="b" anchorCtr="0">
            <a:noAutofit/>
          </a:bodyPr>
          <a:lstStyle>
            <a:lvl1pPr algn="l">
              <a:defRPr sz="7000" b="0" i="0" cap="all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0597" y="5503334"/>
            <a:ext cx="8054116" cy="718990"/>
          </a:xfrm>
        </p:spPr>
        <p:txBody>
          <a:bodyPr lIns="0" rIns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i="1" kern="1000" cap="none" spc="-50">
                <a:solidFill>
                  <a:srgbClr val="FFFFFF"/>
                </a:solidFill>
                <a:latin typeface="Georgia"/>
                <a:cs typeface="Georgia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385231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 2">
    <p:bg>
      <p:bgPr>
        <a:solidFill>
          <a:srgbClr val="7110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Reversed-GoldBackground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597" y="-1"/>
            <a:ext cx="2805487" cy="1322498"/>
          </a:xfrm>
          <a:prstGeom prst="rect">
            <a:avLst/>
          </a:prstGeom>
        </p:spPr>
      </p:pic>
      <p:cxnSp>
        <p:nvCxnSpPr>
          <p:cNvPr id="8" name="Straight Connector 7"/>
          <p:cNvCxnSpPr/>
          <p:nvPr userDrawn="1"/>
        </p:nvCxnSpPr>
        <p:spPr>
          <a:xfrm>
            <a:off x="440597" y="6324600"/>
            <a:ext cx="8319500" cy="0"/>
          </a:xfrm>
          <a:prstGeom prst="line">
            <a:avLst/>
          </a:prstGeom>
          <a:ln w="317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41325" y="6407148"/>
            <a:ext cx="8053388" cy="323850"/>
          </a:xfrm>
        </p:spPr>
        <p:txBody>
          <a:bodyPr lIns="0">
            <a:normAutofit/>
          </a:bodyPr>
          <a:lstStyle>
            <a:lvl1pPr marL="0" indent="0" algn="l">
              <a:buNone/>
              <a:defRPr sz="900" b="0" cap="all" baseline="0">
                <a:solidFill>
                  <a:srgbClr val="FFFFFF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Author names go here, author name, author name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0597" y="2184400"/>
            <a:ext cx="8054116" cy="3234267"/>
          </a:xfrm>
        </p:spPr>
        <p:txBody>
          <a:bodyPr anchor="b" anchorCtr="0">
            <a:noAutofit/>
          </a:bodyPr>
          <a:lstStyle>
            <a:lvl1pPr algn="l">
              <a:defRPr sz="7000" b="0" i="0" cap="all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0597" y="5503334"/>
            <a:ext cx="8054116" cy="718990"/>
          </a:xfrm>
        </p:spPr>
        <p:txBody>
          <a:bodyPr lIns="0" rIns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i="1" kern="1000" cap="none" spc="-50">
                <a:solidFill>
                  <a:srgbClr val="FFFFFF"/>
                </a:solidFill>
                <a:latin typeface="Georgia"/>
                <a:cs typeface="Georgia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43275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74638"/>
            <a:ext cx="8229600" cy="793914"/>
          </a:xfrm>
        </p:spPr>
        <p:txBody>
          <a:bodyPr anchor="t">
            <a:normAutofit/>
          </a:bodyPr>
          <a:lstStyle>
            <a:lvl1pPr algn="l">
              <a:defRPr sz="2800" b="1">
                <a:solidFill>
                  <a:srgbClr val="F0AB00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Arial"/>
                <a:cs typeface="Arial"/>
              </a:defRPr>
            </a:lvl1pPr>
            <a:lvl2pPr>
              <a:defRPr>
                <a:latin typeface="Arial"/>
                <a:cs typeface="Arial"/>
              </a:defRPr>
            </a:lvl2pPr>
            <a:lvl3pPr>
              <a:defRPr>
                <a:latin typeface="Arial"/>
                <a:cs typeface="Arial"/>
              </a:defRPr>
            </a:lvl3pPr>
            <a:lvl4pPr>
              <a:defRPr>
                <a:latin typeface="Arial"/>
                <a:cs typeface="Arial"/>
              </a:defRPr>
            </a:lvl4pPr>
            <a:lvl5pPr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 descr="Gold-Black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91398" y="6458029"/>
            <a:ext cx="2774933" cy="226632"/>
          </a:xfrm>
          <a:prstGeom prst="rect">
            <a:avLst/>
          </a:prstGeom>
        </p:spPr>
      </p:pic>
      <p:cxnSp>
        <p:nvCxnSpPr>
          <p:cNvPr id="8" name="Straight Connector 7"/>
          <p:cNvCxnSpPr/>
          <p:nvPr userDrawn="1"/>
        </p:nvCxnSpPr>
        <p:spPr>
          <a:xfrm>
            <a:off x="440597" y="6349718"/>
            <a:ext cx="8319500" cy="0"/>
          </a:xfrm>
          <a:prstGeom prst="line">
            <a:avLst/>
          </a:prstGeom>
          <a:ln w="3175" cmpd="sng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41325" y="6407147"/>
            <a:ext cx="4579408" cy="383119"/>
          </a:xfrm>
        </p:spPr>
        <p:txBody>
          <a:bodyPr lIns="0" anchor="ctr" anchorCtr="0">
            <a:noAutofit/>
          </a:bodyPr>
          <a:lstStyle>
            <a:lvl1pPr marL="0" indent="0" algn="l">
              <a:buNone/>
              <a:defRPr sz="900" b="0" cap="none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NOTES AND SOURCE go here</a:t>
            </a:r>
          </a:p>
        </p:txBody>
      </p:sp>
    </p:spTree>
    <p:extLst>
      <p:ext uri="{BB962C8B-B14F-4D97-AF65-F5344CB8AC3E}">
        <p14:creationId xmlns:p14="http://schemas.microsoft.com/office/powerpoint/2010/main" val="25620726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274638"/>
            <a:ext cx="8686800" cy="563562"/>
          </a:xfrm>
          <a:solidFill>
            <a:schemeClr val="tx1">
              <a:alpha val="70000"/>
            </a:schemeClr>
          </a:solidFill>
        </p:spPr>
        <p:txBody>
          <a:bodyPr lIns="457200" anchor="t">
            <a:normAutofit/>
          </a:bodyPr>
          <a:lstStyle>
            <a:lvl1pPr algn="l">
              <a:defRPr sz="2800" b="1">
                <a:solidFill>
                  <a:srgbClr val="F0AB00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Arial"/>
                <a:cs typeface="Arial"/>
              </a:defRPr>
            </a:lvl1pPr>
            <a:lvl2pPr>
              <a:defRPr>
                <a:solidFill>
                  <a:schemeClr val="bg1"/>
                </a:solidFill>
                <a:latin typeface="Arial"/>
                <a:cs typeface="Arial"/>
              </a:defRPr>
            </a:lvl2pPr>
            <a:lvl3pPr>
              <a:defRPr>
                <a:solidFill>
                  <a:schemeClr val="bg1"/>
                </a:solidFill>
                <a:latin typeface="Arial"/>
                <a:cs typeface="Arial"/>
              </a:defRPr>
            </a:lvl3pPr>
            <a:lvl4pPr>
              <a:defRPr>
                <a:solidFill>
                  <a:schemeClr val="bg1"/>
                </a:solidFill>
                <a:latin typeface="Arial"/>
                <a:cs typeface="Arial"/>
              </a:defRPr>
            </a:lvl4pPr>
            <a:lvl5pPr>
              <a:defRPr>
                <a:solidFill>
                  <a:schemeClr val="bg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41325" y="6407147"/>
            <a:ext cx="4579408" cy="383119"/>
          </a:xfrm>
        </p:spPr>
        <p:txBody>
          <a:bodyPr lIns="0" anchor="ctr" anchorCtr="0">
            <a:noAutofit/>
          </a:bodyPr>
          <a:lstStyle>
            <a:lvl1pPr marL="0" indent="0" algn="l">
              <a:buNone/>
              <a:defRPr sz="900" b="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NOTES AND SOURCE go here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440597" y="6324600"/>
            <a:ext cx="8319500" cy="0"/>
          </a:xfrm>
          <a:prstGeom prst="line">
            <a:avLst/>
          </a:prstGeom>
          <a:ln w="317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Gold-Black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91398" y="6458922"/>
            <a:ext cx="2774933" cy="224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4209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oid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457200" y="1658936"/>
            <a:ext cx="3344333" cy="3421064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743F4-50CA-E04D-8465-7927D6A2DDB5}" type="datetimeFigureOut">
              <a:rPr lang="en-US" smtClean="0"/>
              <a:pPr/>
              <a:t>12/13/19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FB0FA-1F4E-0144-8AFC-60E32D3AB949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57200" y="1658937"/>
            <a:ext cx="3166533" cy="3048529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37073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274638"/>
            <a:ext cx="8686800" cy="563562"/>
          </a:xfrm>
          <a:solidFill>
            <a:schemeClr val="tx1">
              <a:alpha val="70000"/>
            </a:schemeClr>
          </a:solidFill>
        </p:spPr>
        <p:txBody>
          <a:bodyPr lIns="457200" anchor="t">
            <a:normAutofit/>
          </a:bodyPr>
          <a:lstStyle>
            <a:lvl1pPr algn="l">
              <a:defRPr sz="2800" b="1">
                <a:solidFill>
                  <a:srgbClr val="F0AB00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41325" y="6407147"/>
            <a:ext cx="4579408" cy="383119"/>
          </a:xfrm>
        </p:spPr>
        <p:txBody>
          <a:bodyPr lIns="0" anchor="ctr" anchorCtr="0">
            <a:noAutofit/>
          </a:bodyPr>
          <a:lstStyle>
            <a:lvl1pPr marL="0" indent="0" algn="l">
              <a:buNone/>
              <a:defRPr sz="900" b="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NOTES AND SOURCE go here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440597" y="6324600"/>
            <a:ext cx="8319500" cy="0"/>
          </a:xfrm>
          <a:prstGeom prst="line">
            <a:avLst/>
          </a:prstGeom>
          <a:ln w="317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Gold-Black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91398" y="6458922"/>
            <a:ext cx="2774933" cy="224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5818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0" tIns="45720" rIns="0" bIns="4572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l">
              <a:defRPr sz="900" cap="all" baseline="0">
                <a:solidFill>
                  <a:schemeClr val="tx1"/>
                </a:solidFill>
                <a:latin typeface=""/>
              </a:defRPr>
            </a:lvl1pPr>
          </a:lstStyle>
          <a:p>
            <a:fld id="{3C2743F4-50CA-E04D-8465-7927D6A2DDB5}" type="datetimeFigureOut">
              <a:rPr lang="en-US" smtClean="0"/>
              <a:pPr/>
              <a:t>12/13/19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4FB0FA-1F4E-0144-8AFC-60E32D3AB9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881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50" r:id="rId7"/>
    <p:sldLayoutId id="2147483668" r:id="rId8"/>
    <p:sldLayoutId id="2147483667" r:id="rId9"/>
    <p:sldLayoutId id="2147483652" r:id="rId10"/>
    <p:sldLayoutId id="2147483653" r:id="rId11"/>
    <p:sldLayoutId id="2147483654" r:id="rId12"/>
    <p:sldLayoutId id="2147483655" r:id="rId13"/>
    <p:sldLayoutId id="2147483649" r:id="rId14"/>
  </p:sldLayoutIdLst>
  <p:txStyles>
    <p:titleStyle>
      <a:lvl1pPr algn="l" defTabSz="457200" rtl="0" eaLnBrk="1" latinLnBrk="0" hangingPunct="1">
        <a:spcBef>
          <a:spcPct val="0"/>
        </a:spcBef>
        <a:buNone/>
        <a:defRPr sz="2800" b="1" kern="1200" cap="all">
          <a:solidFill>
            <a:srgbClr val="F0AB00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arxiv.org/abs/1902.09843" TargetMode="External"/><Relationship Id="rId3" Type="http://schemas.openxmlformats.org/officeDocument/2006/relationships/hyperlink" Target="https://arxiv.org/abs/1607.06450" TargetMode="External"/><Relationship Id="rId7" Type="http://schemas.openxmlformats.org/officeDocument/2006/relationships/hyperlink" Target="https://arxiv.org/abs/1803.02579" TargetMode="External"/><Relationship Id="rId2" Type="http://schemas.openxmlformats.org/officeDocument/2006/relationships/hyperlink" Target="https://papers.nips.cc/paper/5955-convolutional-lstm-network-a-machine-learning-approach-for-precipitation-nowcasting.pdf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papers.nips.cc/paper/8271-dropblock-a-regularization-method-for-convolutional-networks.pdf" TargetMode="External"/><Relationship Id="rId11" Type="http://schemas.openxmlformats.org/officeDocument/2006/relationships/hyperlink" Target="https://arxiv.org/pdf/1705.08790.pdf" TargetMode="External"/><Relationship Id="rId5" Type="http://schemas.openxmlformats.org/officeDocument/2006/relationships/hyperlink" Target="https://arxiv.org/abs/1805.10180" TargetMode="External"/><Relationship Id="rId10" Type="http://schemas.openxmlformats.org/officeDocument/2006/relationships/hyperlink" Target="https://arxiv.org/abs/1705.08790" TargetMode="External"/><Relationship Id="rId4" Type="http://schemas.openxmlformats.org/officeDocument/2006/relationships/hyperlink" Target="https://arxiv.org/abs/1606.01305" TargetMode="External"/><Relationship Id="rId9" Type="http://schemas.openxmlformats.org/officeDocument/2006/relationships/hyperlink" Target="https://arxiv.org/abs/1708.02002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johnbrandt.org/ce-hosting/" TargetMode="Externa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8365710-9D3C-E246-9EB5-5A52BC070C8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98471" y="6407147"/>
            <a:ext cx="4396242" cy="359495"/>
          </a:xfrm>
        </p:spPr>
        <p:txBody>
          <a:bodyPr/>
          <a:lstStyle/>
          <a:p>
            <a:r>
              <a:rPr lang="en-US" dirty="0"/>
              <a:t>World resources institute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263C0A7-7946-DE44-A161-D365EE0A3E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597" y="1397825"/>
            <a:ext cx="8054116" cy="1822339"/>
          </a:xfrm>
        </p:spPr>
        <p:txBody>
          <a:bodyPr/>
          <a:lstStyle/>
          <a:p>
            <a:r>
              <a:rPr lang="en-US" sz="5400" dirty="0"/>
              <a:t>Monitoring trees outside the forest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C5A062-BD47-2A4F-9B1E-9D755243E4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0597" y="5991417"/>
            <a:ext cx="8054116" cy="718990"/>
          </a:xfrm>
        </p:spPr>
        <p:txBody>
          <a:bodyPr/>
          <a:lstStyle/>
          <a:p>
            <a:r>
              <a:rPr lang="en-US" dirty="0"/>
              <a:t>John Brandt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E678DC-08A7-4E4F-B753-EBD55EAC791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2625" y="3121948"/>
            <a:ext cx="8494713" cy="2967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0993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EAFFD-19C6-AA4E-969B-2DA8100B0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1F1DA9D-3B4C-F840-9385-510F021CA9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1325" y="2143791"/>
            <a:ext cx="8229600" cy="3978712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3A85E4-F425-9E44-9D54-4FDFFC0B9C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8143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1ECDB1-A326-784E-A2A6-603AE8C588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 - Preprocessing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F34258-8FFD-7C4C-BFE1-F6DA6C7C0E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Data selection</a:t>
            </a:r>
          </a:p>
          <a:p>
            <a:pPr lvl="1"/>
            <a:r>
              <a:rPr lang="en-US" dirty="0"/>
              <a:t>Biweekly mean composites of 10 and 20m bands</a:t>
            </a:r>
          </a:p>
          <a:p>
            <a:pPr lvl="1"/>
            <a:r>
              <a:rPr lang="en-US" dirty="0"/>
              <a:t>2 images / month with lowest cloud cover, capped at 20%</a:t>
            </a:r>
          </a:p>
          <a:p>
            <a:pPr lvl="1"/>
            <a:r>
              <a:rPr lang="en-US" dirty="0"/>
              <a:t>Bilinearly interpolate missing imagery</a:t>
            </a:r>
          </a:p>
          <a:p>
            <a:pPr lvl="1"/>
            <a:r>
              <a:rPr lang="en-US" dirty="0"/>
              <a:t>Normalize data to [0, 1] range</a:t>
            </a:r>
          </a:p>
          <a:p>
            <a:pPr lvl="1"/>
            <a:r>
              <a:rPr lang="en-US" dirty="0"/>
              <a:t>Fuse slope calculated from DEM to S2</a:t>
            </a:r>
          </a:p>
          <a:p>
            <a:r>
              <a:rPr lang="en-US" dirty="0" err="1"/>
              <a:t>Georeference</a:t>
            </a:r>
            <a:r>
              <a:rPr lang="en-US" dirty="0"/>
              <a:t> correction</a:t>
            </a:r>
          </a:p>
          <a:p>
            <a:pPr lvl="1"/>
            <a:r>
              <a:rPr lang="en-US" dirty="0"/>
              <a:t>Expectation maximization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5CA285-8ECB-474F-9924-595DAAC7E07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4850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56CF6F-75BC-1E41-8577-3ED1A3EADF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 - Modeling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E4FB6C-2398-F641-B8EA-54D5F67BC0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Fully convolutional network with:</a:t>
            </a:r>
          </a:p>
          <a:p>
            <a:r>
              <a:rPr lang="en-US" dirty="0">
                <a:hlinkClick r:id="rId2"/>
              </a:rPr>
              <a:t>Convolutional LSTM</a:t>
            </a:r>
            <a:r>
              <a:rPr lang="en-US" dirty="0"/>
              <a:t> encoder with </a:t>
            </a:r>
            <a:r>
              <a:rPr lang="en-US" dirty="0">
                <a:hlinkClick r:id="rId3"/>
              </a:rPr>
              <a:t>layer normalization</a:t>
            </a:r>
            <a:r>
              <a:rPr lang="en-US" dirty="0"/>
              <a:t> and </a:t>
            </a:r>
            <a:r>
              <a:rPr lang="en-US" dirty="0">
                <a:hlinkClick r:id="rId4"/>
              </a:rPr>
              <a:t>zone out</a:t>
            </a:r>
            <a:endParaRPr lang="en-US" dirty="0"/>
          </a:p>
          <a:p>
            <a:r>
              <a:rPr lang="en-US" dirty="0">
                <a:hlinkClick r:id="rId5"/>
              </a:rPr>
              <a:t>Feature pyramid attention</a:t>
            </a:r>
            <a:r>
              <a:rPr lang="en-US" dirty="0"/>
              <a:t> between encoder and decoder with </a:t>
            </a:r>
            <a:r>
              <a:rPr lang="en-US" dirty="0" err="1">
                <a:hlinkClick r:id="rId6"/>
              </a:rPr>
              <a:t>DropBlock</a:t>
            </a:r>
            <a:endParaRPr lang="en-US" dirty="0"/>
          </a:p>
          <a:p>
            <a:r>
              <a:rPr lang="en-US" dirty="0"/>
              <a:t>Concurrent spatial and channel squeeze excitation </a:t>
            </a:r>
            <a:r>
              <a:rPr lang="en-US" dirty="0">
                <a:hlinkClick r:id="rId7"/>
              </a:rPr>
              <a:t>decoder</a:t>
            </a:r>
            <a:endParaRPr lang="en-US" dirty="0"/>
          </a:p>
          <a:p>
            <a:r>
              <a:rPr lang="en-US" dirty="0">
                <a:hlinkClick r:id="rId8"/>
              </a:rPr>
              <a:t>AdaBound</a:t>
            </a:r>
            <a:r>
              <a:rPr lang="en-US" dirty="0"/>
              <a:t> optimizer</a:t>
            </a:r>
          </a:p>
          <a:p>
            <a:r>
              <a:rPr lang="en-US" dirty="0">
                <a:hlinkClick r:id="rId9"/>
              </a:rPr>
              <a:t>Focal loss</a:t>
            </a:r>
            <a:r>
              <a:rPr lang="en-US" dirty="0"/>
              <a:t> for a warm-up, fine tuned with </a:t>
            </a:r>
            <a:r>
              <a:rPr lang="en-US" dirty="0">
                <a:hlinkClick r:id="rId10"/>
              </a:rPr>
              <a:t>Lovasz softmax</a:t>
            </a:r>
            <a:r>
              <a:rPr lang="en-US" dirty="0"/>
              <a:t>. Focal loss is tuned (gamma and alpha) for each image.</a:t>
            </a:r>
          </a:p>
          <a:p>
            <a:r>
              <a:rPr lang="en-US" dirty="0" err="1">
                <a:hlinkClick r:id="rId11"/>
              </a:rPr>
              <a:t>Equibatch</a:t>
            </a:r>
            <a:r>
              <a:rPr lang="en-US" dirty="0">
                <a:hlinkClick r:id="rId11"/>
              </a:rPr>
              <a:t> sampling</a:t>
            </a:r>
            <a:r>
              <a:rPr lang="en-US" dirty="0"/>
              <a:t>, visiting every C clusters each N samples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EF614A-023E-E647-9951-97045D673B9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1083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E33FB-2552-E74C-9C47-D6C372BE68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Spatiotemporal relationships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A8E826-2897-4244-838C-C716C8B005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828797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Generate 24 different “feature maps” that represent how 30x30m grids of the plot change over the year</a:t>
            </a:r>
          </a:p>
          <a:p>
            <a:r>
              <a:rPr lang="en-US" dirty="0"/>
              <a:t>Weight the 24 different feature maps by how relevant they are to disambiguating trees from background</a:t>
            </a:r>
          </a:p>
          <a:p>
            <a:r>
              <a:rPr lang="en-US" dirty="0"/>
              <a:t>Convolutional LSTMs allow for the representation of temporal </a:t>
            </a:r>
            <a:r>
              <a:rPr lang="en-US" i="1" dirty="0"/>
              <a:t>and </a:t>
            </a:r>
            <a:r>
              <a:rPr lang="en-US" dirty="0"/>
              <a:t> temporal relationships </a:t>
            </a:r>
            <a:r>
              <a:rPr lang="en-US" i="1" dirty="0"/>
              <a:t>concurrently</a:t>
            </a:r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EE362F-0B36-294D-AEFB-F89BD96D53B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C67388-0630-684D-9FFC-F28FEB0D9BE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97855" y="3282042"/>
            <a:ext cx="4227234" cy="2978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3961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FD18CE-F4C9-374E-93E1-EFDB3FB9BE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Incorporating long-distance context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21DDEB-5ADF-C54E-B964-F04684E9BA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To optimize single pixel accuracy while modeling long distance relationships:</a:t>
            </a:r>
          </a:p>
          <a:p>
            <a:pPr lvl="1"/>
            <a:r>
              <a:rPr lang="en-US" sz="2400" dirty="0"/>
              <a:t>Feature pyramid attention </a:t>
            </a:r>
            <a:r>
              <a:rPr lang="en-US" sz="2400" dirty="0">
                <a:solidFill>
                  <a:schemeClr val="accent6"/>
                </a:solidFill>
              </a:rPr>
              <a:t>(+4%)</a:t>
            </a:r>
          </a:p>
          <a:p>
            <a:pPr lvl="1"/>
            <a:r>
              <a:rPr lang="en-US" sz="2400" dirty="0" err="1"/>
              <a:t>Adabound</a:t>
            </a:r>
            <a:r>
              <a:rPr lang="en-US" sz="2400" dirty="0"/>
              <a:t> optimizer </a:t>
            </a:r>
            <a:r>
              <a:rPr lang="en-US" sz="2400" dirty="0">
                <a:solidFill>
                  <a:schemeClr val="accent6"/>
                </a:solidFill>
              </a:rPr>
              <a:t>(+3%)</a:t>
            </a:r>
          </a:p>
          <a:p>
            <a:pPr lvl="1"/>
            <a:r>
              <a:rPr lang="en-US" sz="2400" dirty="0" err="1"/>
              <a:t>Hypercolumn</a:t>
            </a:r>
            <a:r>
              <a:rPr lang="en-US" sz="2400" dirty="0"/>
              <a:t> decoder </a:t>
            </a:r>
            <a:r>
              <a:rPr lang="en-US" sz="2400" dirty="0">
                <a:solidFill>
                  <a:schemeClr val="accent6"/>
                </a:solidFill>
              </a:rPr>
              <a:t>(+2%)</a:t>
            </a:r>
          </a:p>
          <a:p>
            <a:pPr lvl="1"/>
            <a:r>
              <a:rPr lang="en-US" sz="2400" dirty="0" err="1"/>
              <a:t>cSSE</a:t>
            </a:r>
            <a:r>
              <a:rPr lang="en-US" sz="2400" dirty="0"/>
              <a:t> blocks </a:t>
            </a:r>
            <a:r>
              <a:rPr lang="en-US" sz="2400" dirty="0">
                <a:solidFill>
                  <a:schemeClr val="accent6"/>
                </a:solidFill>
              </a:rPr>
              <a:t>(+1%)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4FF692-9798-B342-95AB-5DD59A7BEEC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070E3C-4DFB-6A49-80A4-4BD620CBAC72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5311" y="3683792"/>
            <a:ext cx="3568689" cy="2582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3192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DBE149-B86A-3F43-8949-7BF0B4B14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Sampling methods, Regularization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3D54D7-5A18-EF45-B31F-FEE5187D89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Stratified sampling</a:t>
            </a:r>
          </a:p>
          <a:p>
            <a:r>
              <a:rPr lang="en-US" dirty="0" err="1"/>
              <a:t>Equibatch</a:t>
            </a:r>
            <a:r>
              <a:rPr lang="en-US" dirty="0"/>
              <a:t> </a:t>
            </a:r>
            <a:r>
              <a:rPr lang="en-US" dirty="0">
                <a:solidFill>
                  <a:schemeClr val="accent6"/>
                </a:solidFill>
              </a:rPr>
              <a:t>(+5%)</a:t>
            </a:r>
          </a:p>
          <a:p>
            <a:r>
              <a:rPr lang="en-US" dirty="0"/>
              <a:t>Layer norm, batch re-norm </a:t>
            </a:r>
            <a:r>
              <a:rPr lang="en-US" dirty="0">
                <a:solidFill>
                  <a:schemeClr val="accent6"/>
                </a:solidFill>
              </a:rPr>
              <a:t>(+1%)</a:t>
            </a:r>
          </a:p>
          <a:p>
            <a:r>
              <a:rPr lang="en-US" dirty="0"/>
              <a:t>L2 loss </a:t>
            </a:r>
            <a:r>
              <a:rPr lang="en-US" dirty="0">
                <a:solidFill>
                  <a:schemeClr val="accent6"/>
                </a:solidFill>
              </a:rPr>
              <a:t>(+0.5%)</a:t>
            </a:r>
          </a:p>
          <a:p>
            <a:r>
              <a:rPr lang="en-US" dirty="0"/>
              <a:t>Zone out </a:t>
            </a:r>
            <a:r>
              <a:rPr lang="en-US" dirty="0">
                <a:solidFill>
                  <a:schemeClr val="accent6"/>
                </a:solidFill>
              </a:rPr>
              <a:t>(+3%)</a:t>
            </a:r>
          </a:p>
          <a:p>
            <a:r>
              <a:rPr lang="en-US" dirty="0"/>
              <a:t>Data augmentation </a:t>
            </a:r>
            <a:r>
              <a:rPr lang="en-US" dirty="0">
                <a:solidFill>
                  <a:schemeClr val="accent6"/>
                </a:solidFill>
              </a:rPr>
              <a:t>(+3%)</a:t>
            </a:r>
          </a:p>
          <a:p>
            <a:r>
              <a:rPr lang="en-US" dirty="0"/>
              <a:t>Heavy gradient clipping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EF1F19-C34E-EB43-8F29-8EAA1C8DE04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5639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FC75A-5962-B04F-A03E-CBF2649BA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Metrics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D9448C-4C46-9C49-922C-F6DA47581F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1325" y="1068552"/>
            <a:ext cx="8229600" cy="5417973"/>
          </a:xfrm>
        </p:spPr>
        <p:txBody>
          <a:bodyPr>
            <a:normAutofit lnSpcReduction="10000"/>
          </a:bodyPr>
          <a:lstStyle/>
          <a:p>
            <a:r>
              <a:rPr lang="en-US" sz="2000" dirty="0"/>
              <a:t>Prediction speed: 312,000 ha/hour/core</a:t>
            </a:r>
          </a:p>
          <a:p>
            <a:r>
              <a:rPr lang="en-US" sz="2000" dirty="0"/>
              <a:t>Model parameter size: 90,000 (vs. 60M-130M+ in out of box algorithms) – 600-1400x faster</a:t>
            </a:r>
          </a:p>
          <a:p>
            <a:r>
              <a:rPr lang="en-US" sz="2000" dirty="0"/>
              <a:t>Map of Ethiopia, 16 core VM / K80 GPU @ $0.48 / hour (above fixed cost of data IO)</a:t>
            </a:r>
          </a:p>
          <a:p>
            <a:pPr lvl="1"/>
            <a:r>
              <a:rPr lang="en-US" sz="1800" i="1" dirty="0"/>
              <a:t>This approach: 20 hours / $9</a:t>
            </a:r>
          </a:p>
          <a:p>
            <a:pPr lvl="1"/>
            <a:r>
              <a:rPr lang="en-US" sz="1800" i="1" dirty="0" err="1"/>
              <a:t>DeepLab</a:t>
            </a:r>
            <a:r>
              <a:rPr lang="en-US" sz="1800" i="1" dirty="0"/>
              <a:t> V3: 36 months / $12,441</a:t>
            </a:r>
          </a:p>
          <a:p>
            <a:pPr lvl="1"/>
            <a:r>
              <a:rPr lang="en-US" sz="1800" i="1" dirty="0" err="1"/>
              <a:t>PSPNet</a:t>
            </a:r>
            <a:r>
              <a:rPr lang="en-US" sz="1800" i="1" dirty="0"/>
              <a:t>: 13 months / $4,416</a:t>
            </a:r>
          </a:p>
          <a:p>
            <a:pPr marL="457200" lvl="1" indent="0">
              <a:buNone/>
            </a:pPr>
            <a:endParaRPr lang="en-US" sz="1800" i="1" dirty="0"/>
          </a:p>
          <a:p>
            <a:pPr lvl="1"/>
            <a:endParaRPr lang="en-US" sz="1800" i="1" dirty="0"/>
          </a:p>
          <a:p>
            <a:pPr lvl="1"/>
            <a:endParaRPr lang="en-US" sz="1800" i="1" dirty="0"/>
          </a:p>
          <a:p>
            <a:pPr lvl="1"/>
            <a:endParaRPr lang="en-US" sz="1800" i="1" dirty="0"/>
          </a:p>
          <a:p>
            <a:pPr lvl="1"/>
            <a:endParaRPr lang="en-US" sz="1800" i="1" dirty="0"/>
          </a:p>
          <a:p>
            <a:pPr lvl="1"/>
            <a:endParaRPr lang="en-US" sz="1800" i="1" dirty="0"/>
          </a:p>
          <a:p>
            <a:pPr lvl="1"/>
            <a:endParaRPr lang="en-US" sz="1800" i="1" dirty="0"/>
          </a:p>
          <a:p>
            <a:r>
              <a:rPr lang="en-US" sz="2200" i="1" dirty="0"/>
              <a:t>Suggests ability to detect 1% tree cover difference at 2 ha scale outside of forests</a:t>
            </a:r>
          </a:p>
          <a:p>
            <a:pPr lvl="1"/>
            <a:endParaRPr lang="en-US" sz="2000" i="1" dirty="0"/>
          </a:p>
          <a:p>
            <a:pPr lvl="1"/>
            <a:endParaRPr lang="en-US" sz="2000" i="1" dirty="0"/>
          </a:p>
          <a:p>
            <a:endParaRPr lang="en-US" sz="24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75C0FE-ACF2-B34E-AB0F-CF161A1C01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6" name="Content Placeholder 4">
            <a:extLst>
              <a:ext uri="{FF2B5EF4-FFF2-40B4-BE49-F238E27FC236}">
                <a16:creationId xmlns:a16="http://schemas.microsoft.com/office/drawing/2014/main" id="{3A5F0893-F018-B843-9DC3-2D09CBD920B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95931341"/>
              </p:ext>
            </p:extLst>
          </p:nvPr>
        </p:nvGraphicFramePr>
        <p:xfrm>
          <a:off x="441325" y="3810875"/>
          <a:ext cx="8066314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81843">
                  <a:extLst>
                    <a:ext uri="{9D8B030D-6E8A-4147-A177-3AD203B41FA5}">
                      <a16:colId xmlns:a16="http://schemas.microsoft.com/office/drawing/2014/main" val="1231888013"/>
                    </a:ext>
                  </a:extLst>
                </a:gridCol>
                <a:gridCol w="2106386">
                  <a:extLst>
                    <a:ext uri="{9D8B030D-6E8A-4147-A177-3AD203B41FA5}">
                      <a16:colId xmlns:a16="http://schemas.microsoft.com/office/drawing/2014/main" val="2566715026"/>
                    </a:ext>
                  </a:extLst>
                </a:gridCol>
                <a:gridCol w="1812471">
                  <a:extLst>
                    <a:ext uri="{9D8B030D-6E8A-4147-A177-3AD203B41FA5}">
                      <a16:colId xmlns:a16="http://schemas.microsoft.com/office/drawing/2014/main" val="3565646557"/>
                    </a:ext>
                  </a:extLst>
                </a:gridCol>
                <a:gridCol w="2465614">
                  <a:extLst>
                    <a:ext uri="{9D8B030D-6E8A-4147-A177-3AD203B41FA5}">
                      <a16:colId xmlns:a16="http://schemas.microsoft.com/office/drawing/2014/main" val="18990247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Tree cover 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Precision @ 10 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Recall @ 10 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Percent error @ 2 ha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42371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50+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87773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20-50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44615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&lt;20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u="none" dirty="0"/>
                        <a:t>77</a:t>
                      </a:r>
                      <a:r>
                        <a:rPr lang="en-US" dirty="0"/>
                        <a:t>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35677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Overall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451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594986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2C10B3-16F6-154A-B2C2-F10536099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plots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94631E-8646-0940-A332-C9A818224C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3127678" cy="4525963"/>
          </a:xfrm>
        </p:spPr>
        <p:txBody>
          <a:bodyPr/>
          <a:lstStyle/>
          <a:p>
            <a:r>
              <a:rPr lang="en-US" dirty="0"/>
              <a:t>200 2 ha plots across 8 million km</a:t>
            </a:r>
            <a:r>
              <a:rPr lang="en-US" baseline="30000" dirty="0"/>
              <a:t>2</a:t>
            </a:r>
            <a:r>
              <a:rPr lang="en-US" dirty="0"/>
              <a:t> in</a:t>
            </a:r>
          </a:p>
          <a:p>
            <a:pPr lvl="1"/>
            <a:r>
              <a:rPr lang="en-US" dirty="0"/>
              <a:t>Ethiopia</a:t>
            </a:r>
          </a:p>
          <a:p>
            <a:pPr lvl="1"/>
            <a:r>
              <a:rPr lang="en-US" dirty="0"/>
              <a:t>Sudan</a:t>
            </a:r>
          </a:p>
          <a:p>
            <a:pPr lvl="1"/>
            <a:r>
              <a:rPr lang="en-US" dirty="0"/>
              <a:t>South Sudan</a:t>
            </a:r>
          </a:p>
          <a:p>
            <a:pPr lvl="1"/>
            <a:r>
              <a:rPr lang="en-US" dirty="0"/>
              <a:t>Djibouti</a:t>
            </a:r>
          </a:p>
          <a:p>
            <a:pPr lvl="1"/>
            <a:r>
              <a:rPr lang="en-US" dirty="0"/>
              <a:t>Somalia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209B63-2533-2D47-8D4A-AA72D4E114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F809A1-54FB-EA46-8CEA-EE367E8B0152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84878" y="1825134"/>
            <a:ext cx="5502727" cy="4076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4354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EAB10-AF96-7E42-8671-2168C0072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Success cases								failures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4F0CB20-6E1E-DD47-886F-367AF5B4E5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8258" y="3713885"/>
            <a:ext cx="6095385" cy="2536161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B58B2E-1156-1D43-9A45-D183F45484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4B85BD-018A-F74B-9E08-C18C70467FB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63743" y="3645817"/>
            <a:ext cx="1723057" cy="263733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434CAB3-B5FB-5E4C-B914-C72F33F68D2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834" y="951480"/>
            <a:ext cx="6288993" cy="253616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E083669-3727-C548-BBC6-CC601DC307F4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79934" y="850307"/>
            <a:ext cx="1547236" cy="2637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5123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3E320-6FD5-5E41-AEEE-CE562E733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research directions -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0B1B39-1AF9-8142-8C85-2BC05E1986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S1 S2 fusion</a:t>
            </a:r>
          </a:p>
          <a:p>
            <a:r>
              <a:rPr lang="en-US" dirty="0" err="1"/>
              <a:t>Atruous</a:t>
            </a:r>
            <a:r>
              <a:rPr lang="en-US" dirty="0"/>
              <a:t> convolutions</a:t>
            </a:r>
          </a:p>
          <a:p>
            <a:r>
              <a:rPr lang="en-US" dirty="0"/>
              <a:t>Better data augmentation</a:t>
            </a:r>
          </a:p>
          <a:p>
            <a:r>
              <a:rPr lang="en-US" dirty="0"/>
              <a:t>Hyperparameter search</a:t>
            </a:r>
          </a:p>
          <a:p>
            <a:r>
              <a:rPr lang="en-US" dirty="0"/>
              <a:t>Regularization search</a:t>
            </a:r>
          </a:p>
          <a:p>
            <a:r>
              <a:rPr lang="en-US" dirty="0"/>
              <a:t>Self training</a:t>
            </a:r>
          </a:p>
          <a:p>
            <a:r>
              <a:rPr lang="en-US" dirty="0"/>
              <a:t>Stratified K-fold training and </a:t>
            </a:r>
            <a:r>
              <a:rPr lang="en-US" dirty="0" err="1"/>
              <a:t>ensembling</a:t>
            </a:r>
            <a:endParaRPr lang="en-US" dirty="0"/>
          </a:p>
          <a:p>
            <a:r>
              <a:rPr lang="en-US" dirty="0"/>
              <a:t>Temporal squeeze and excitation</a:t>
            </a:r>
          </a:p>
          <a:p>
            <a:r>
              <a:rPr lang="en-US" dirty="0"/>
              <a:t>Post processing – smoothing and conditional random fields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0F0263-C075-5143-ACB3-4BD68240B7A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85E289-71F1-A348-8BF9-092F30249CE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98658" y="1588416"/>
            <a:ext cx="3137952" cy="2601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6675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69C52-6F8B-594D-A625-FEB6C846E1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Issues in monitoring trees outside forest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5624CA-D73E-054B-B612-4A79A997E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4579409" cy="4525963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Low resolution of imagery</a:t>
            </a:r>
          </a:p>
          <a:p>
            <a:r>
              <a:rPr lang="en-US" dirty="0"/>
              <a:t>High background variability and noise</a:t>
            </a:r>
          </a:p>
          <a:p>
            <a:r>
              <a:rPr lang="en-US" dirty="0"/>
              <a:t>Small object size</a:t>
            </a:r>
          </a:p>
          <a:p>
            <a:r>
              <a:rPr lang="en-US" dirty="0"/>
              <a:t>Sub 10m shifts in georeferencing</a:t>
            </a:r>
          </a:p>
          <a:p>
            <a:r>
              <a:rPr lang="en-US" dirty="0"/>
              <a:t>Hill shade and terrain</a:t>
            </a:r>
          </a:p>
          <a:p>
            <a:r>
              <a:rPr lang="en-US" dirty="0"/>
              <a:t>Traditional ML approaches on GEE are not expressive enough (RF)</a:t>
            </a:r>
          </a:p>
          <a:p>
            <a:r>
              <a:rPr lang="en-US" dirty="0"/>
              <a:t>Out of box computer vision approaches do not work because of small image size, variability of data, and variability of segmentation maps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DCEC76-978B-5C4F-A620-85FEE1DFF6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53CA8F-0155-7B4F-A303-8EA4B552A54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11058" y="1380564"/>
            <a:ext cx="2820398" cy="4639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0772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7A7D9-BF4A-8C4C-BA64-E7606E6CBE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Future research directions - 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24DF54-1565-2241-AB70-D79BA1EA9C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1325" y="1449372"/>
            <a:ext cx="8229600" cy="4525963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accent6"/>
                </a:solidFill>
              </a:rPr>
              <a:t>Short term: </a:t>
            </a:r>
            <a:r>
              <a:rPr lang="en-US" sz="2400" dirty="0"/>
              <a:t>50,000 hectare -&gt; 500,000 hectare maps (regional)</a:t>
            </a:r>
          </a:p>
          <a:p>
            <a:r>
              <a:rPr lang="en-US" sz="2400" dirty="0">
                <a:solidFill>
                  <a:schemeClr val="accent6"/>
                </a:solidFill>
              </a:rPr>
              <a:t>Medium term: </a:t>
            </a:r>
            <a:r>
              <a:rPr lang="en-US" sz="2400" dirty="0"/>
              <a:t>Multi-year imagery and tree cover change</a:t>
            </a:r>
          </a:p>
          <a:p>
            <a:r>
              <a:rPr lang="en-US" sz="2400" dirty="0">
                <a:solidFill>
                  <a:schemeClr val="accent6"/>
                </a:solidFill>
              </a:rPr>
              <a:t>Long term: </a:t>
            </a:r>
            <a:r>
              <a:rPr lang="en-US" sz="2400" dirty="0"/>
              <a:t>Other biomes and geographic regions</a:t>
            </a:r>
          </a:p>
          <a:p>
            <a:endParaRPr lang="en-US" sz="24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2DFCF6-1015-4245-992F-328F73CBA2A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1140B8-11BE-3147-B22E-8504852DAF5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4643" y="3338765"/>
            <a:ext cx="8494713" cy="2967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370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C77A5A-ADB5-4449-B80B-BA64526A6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 and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79F003-BC9F-044D-90A7-2B179BA52F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>
                <a:solidFill>
                  <a:schemeClr val="accent6"/>
                </a:solidFill>
              </a:rPr>
              <a:t>Complimentary </a:t>
            </a:r>
            <a:r>
              <a:rPr lang="en-US" dirty="0"/>
              <a:t>research product to existing forest monitoring data and methodologies, focusing on </a:t>
            </a:r>
            <a:r>
              <a:rPr lang="en-US" dirty="0">
                <a:solidFill>
                  <a:schemeClr val="accent6"/>
                </a:solidFill>
              </a:rPr>
              <a:t>trees outside the forest </a:t>
            </a:r>
            <a:r>
              <a:rPr lang="en-US" dirty="0"/>
              <a:t>by using </a:t>
            </a:r>
            <a:r>
              <a:rPr lang="en-US" dirty="0">
                <a:solidFill>
                  <a:schemeClr val="accent6"/>
                </a:solidFill>
              </a:rPr>
              <a:t>artificial intelligence </a:t>
            </a:r>
            <a:r>
              <a:rPr lang="en-US" dirty="0"/>
              <a:t>to focus attention on disambiguating trees from crops and grassland with a methodology that is</a:t>
            </a:r>
            <a:r>
              <a:rPr lang="en-US" dirty="0">
                <a:solidFill>
                  <a:schemeClr val="accent6"/>
                </a:solidFill>
              </a:rPr>
              <a:t> computationally scalable to global levels</a:t>
            </a:r>
            <a:endParaRPr lang="en-US" dirty="0"/>
          </a:p>
          <a:p>
            <a:r>
              <a:rPr lang="en-US" dirty="0"/>
              <a:t>Still in research stage but performs well on 30-50,000 ha mosaic landscapes with only 1,000 ha of labeled data</a:t>
            </a:r>
          </a:p>
          <a:p>
            <a:r>
              <a:rPr lang="en-US" dirty="0"/>
              <a:t>Issues of hill shade, georeferencing shifts, data quality are actively being mitigated</a:t>
            </a:r>
          </a:p>
          <a:p>
            <a:pPr lvl="1"/>
            <a:r>
              <a:rPr lang="en-US" dirty="0"/>
              <a:t>Azimuth correction</a:t>
            </a:r>
          </a:p>
          <a:p>
            <a:pPr lvl="1"/>
            <a:r>
              <a:rPr lang="en-US" dirty="0"/>
              <a:t>Expectation maximization</a:t>
            </a:r>
          </a:p>
          <a:p>
            <a:pPr lvl="1"/>
            <a:r>
              <a:rPr lang="en-US" dirty="0"/>
              <a:t>Label smoothing, teacher networks </a:t>
            </a:r>
          </a:p>
          <a:p>
            <a:pPr lvl="1"/>
            <a:r>
              <a:rPr lang="en-US" dirty="0"/>
              <a:t>Post-processing</a:t>
            </a:r>
          </a:p>
          <a:p>
            <a:r>
              <a:rPr lang="en-US" dirty="0"/>
              <a:t>Expect regional 500,000 to 1,000,000 ha maps across priority drylands area within next year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66C9DB-F704-2740-A600-BB6FF8DAC3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61830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D3245-5990-3D41-981A-019183F5B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Going out of the forests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A6F813-F086-8349-B97B-EEA9683A02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While current forest monitoring data is great at </a:t>
            </a:r>
            <a:r>
              <a:rPr lang="en-US" i="1" dirty="0"/>
              <a:t>forest monitoring, </a:t>
            </a:r>
            <a:r>
              <a:rPr lang="en-US" dirty="0"/>
              <a:t>it is not tailored to monitoring restoration </a:t>
            </a:r>
            <a:r>
              <a:rPr lang="en-US" i="1" dirty="0"/>
              <a:t>outside the forest</a:t>
            </a:r>
            <a:endParaRPr lang="en-US" dirty="0"/>
          </a:p>
          <a:p>
            <a:pPr lvl="1"/>
            <a:r>
              <a:rPr lang="en-US" dirty="0"/>
              <a:t>False positives in grasslands and crops</a:t>
            </a:r>
          </a:p>
          <a:p>
            <a:pPr lvl="1"/>
            <a:r>
              <a:rPr lang="en-US" dirty="0"/>
              <a:t>False negatives in mosaic landscapes</a:t>
            </a:r>
          </a:p>
          <a:p>
            <a:r>
              <a:rPr lang="en-US" dirty="0"/>
              <a:t>Wall-to-wall restoration monitoring must prioritize accuracy on heterogenous landscapes, rather than homogenous landscapes</a:t>
            </a:r>
          </a:p>
          <a:p>
            <a:r>
              <a:rPr lang="en-US" dirty="0"/>
              <a:t>Proposing complimentary data to monitor trees outside the forest</a:t>
            </a:r>
          </a:p>
          <a:p>
            <a:pPr lvl="1"/>
            <a:endParaRPr lang="en-US" i="1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7CD9C7-448B-CD49-84F0-6FC523A334E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3154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7436C2-6D74-704E-BA95-D1194B41D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1231E3-5DC3-D848-BF2A-C8AA8E02B4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C10E22-3D14-AD42-A250-B4DD31DEF44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834E49-D3D8-614E-B026-A25502E86A3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88" y="1353280"/>
            <a:ext cx="9171214" cy="485310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92339817-4F8C-EA4F-88A7-44DD182F4AAC}"/>
              </a:ext>
            </a:extLst>
          </p:cNvPr>
          <p:cNvSpPr/>
          <p:nvPr/>
        </p:nvSpPr>
        <p:spPr>
          <a:xfrm>
            <a:off x="5937905" y="3343781"/>
            <a:ext cx="997747" cy="76630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B50131A-7A66-BE4D-AAD0-B5720F682779}"/>
              </a:ext>
            </a:extLst>
          </p:cNvPr>
          <p:cNvSpPr/>
          <p:nvPr/>
        </p:nvSpPr>
        <p:spPr>
          <a:xfrm>
            <a:off x="2293318" y="1513318"/>
            <a:ext cx="626111" cy="41549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606FA2C-B16E-E744-AB6B-BAA77611FF4E}"/>
              </a:ext>
            </a:extLst>
          </p:cNvPr>
          <p:cNvSpPr/>
          <p:nvPr/>
        </p:nvSpPr>
        <p:spPr>
          <a:xfrm>
            <a:off x="6309541" y="2155206"/>
            <a:ext cx="626111" cy="41549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9DF5DA6-29A2-4E42-8D6D-2A3ACAF43D9C}"/>
              </a:ext>
            </a:extLst>
          </p:cNvPr>
          <p:cNvSpPr/>
          <p:nvPr/>
        </p:nvSpPr>
        <p:spPr>
          <a:xfrm>
            <a:off x="7396555" y="4419586"/>
            <a:ext cx="524698" cy="41549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2119C26-F23A-CC42-B2A5-3BFCF006D01C}"/>
              </a:ext>
            </a:extLst>
          </p:cNvPr>
          <p:cNvSpPr/>
          <p:nvPr/>
        </p:nvSpPr>
        <p:spPr>
          <a:xfrm>
            <a:off x="862484" y="3429000"/>
            <a:ext cx="848463" cy="161959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D3A3243-AEB3-D149-9019-A04C9A91FB9E}"/>
              </a:ext>
            </a:extLst>
          </p:cNvPr>
          <p:cNvSpPr txBox="1"/>
          <p:nvPr/>
        </p:nvSpPr>
        <p:spPr>
          <a:xfrm>
            <a:off x="1824442" y="3779830"/>
            <a:ext cx="15192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Trees look like grass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6ED509C-0897-8A46-96D8-CE2470179BED}"/>
              </a:ext>
            </a:extLst>
          </p:cNvPr>
          <p:cNvSpPr txBox="1"/>
          <p:nvPr/>
        </p:nvSpPr>
        <p:spPr>
          <a:xfrm>
            <a:off x="6893705" y="3479838"/>
            <a:ext cx="16616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Trees look like crops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2FAFFC8-657A-A242-9D6A-30C71CD4239F}"/>
              </a:ext>
            </a:extLst>
          </p:cNvPr>
          <p:cNvSpPr txBox="1"/>
          <p:nvPr/>
        </p:nvSpPr>
        <p:spPr>
          <a:xfrm>
            <a:off x="2935642" y="1858936"/>
            <a:ext cx="16616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Scattered trees have variable backgrounds</a:t>
            </a:r>
          </a:p>
        </p:txBody>
      </p:sp>
    </p:spTree>
    <p:extLst>
      <p:ext uri="{BB962C8B-B14F-4D97-AF65-F5344CB8AC3E}">
        <p14:creationId xmlns:p14="http://schemas.microsoft.com/office/powerpoint/2010/main" val="3438690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/>
      <p:bldP spid="12" grpId="0"/>
      <p:bldP spid="1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F17D38-C809-CC46-89BB-98EEB5020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33C249-0A6A-2B48-80C3-969A6422FD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A421A8-CF89-8F4D-8614-EDAA79D04B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EC8D0F-1F29-9D41-85AA-ABDE05FA4FD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086" y="1572714"/>
            <a:ext cx="9104914" cy="4693941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357B36B9-E7AE-BB4A-8B08-FE5C3BA9D508}"/>
              </a:ext>
            </a:extLst>
          </p:cNvPr>
          <p:cNvSpPr/>
          <p:nvPr/>
        </p:nvSpPr>
        <p:spPr>
          <a:xfrm>
            <a:off x="947009" y="3863181"/>
            <a:ext cx="848463" cy="161959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C482108-8AF1-8245-B67F-D95A8858A97A}"/>
              </a:ext>
            </a:extLst>
          </p:cNvPr>
          <p:cNvSpPr/>
          <p:nvPr/>
        </p:nvSpPr>
        <p:spPr>
          <a:xfrm>
            <a:off x="6334810" y="3727125"/>
            <a:ext cx="997747" cy="88258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2E0AE24-FA5C-A042-B4F4-8BB21C8691A9}"/>
              </a:ext>
            </a:extLst>
          </p:cNvPr>
          <p:cNvSpPr/>
          <p:nvPr/>
        </p:nvSpPr>
        <p:spPr>
          <a:xfrm>
            <a:off x="6603162" y="2631616"/>
            <a:ext cx="626111" cy="41549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165CD6A-9B83-454F-B936-978FEADC78B1}"/>
              </a:ext>
            </a:extLst>
          </p:cNvPr>
          <p:cNvSpPr/>
          <p:nvPr/>
        </p:nvSpPr>
        <p:spPr>
          <a:xfrm>
            <a:off x="2618780" y="1831197"/>
            <a:ext cx="626111" cy="41549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F0C5EAA-0661-C546-B187-695C08FF654E}"/>
              </a:ext>
            </a:extLst>
          </p:cNvPr>
          <p:cNvSpPr/>
          <p:nvPr/>
        </p:nvSpPr>
        <p:spPr>
          <a:xfrm>
            <a:off x="7570880" y="4995739"/>
            <a:ext cx="626111" cy="41549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632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A4BDE-FB1E-3044-8323-93523FCE9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A77E3D-5C34-DA4A-A6CD-B511511323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638D73-9D09-4B46-A31B-EAD3A41A36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DD75A8-0450-8B42-AF68-20863ED0F38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13431"/>
            <a:ext cx="9144000" cy="4599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2828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14778-08EE-DD42-9421-294C0C49D8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out-of-box algorithms fail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6271E2-078A-AA42-A16F-6D0C84B4AB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7B23B5-16BE-324E-BE16-CD5A80CF8D7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6DC8752-1764-864A-8B14-277BFF88C849}"/>
              </a:ext>
            </a:extLst>
          </p:cNvPr>
          <p:cNvSpPr txBox="1">
            <a:spLocks/>
          </p:cNvSpPr>
          <p:nvPr/>
        </p:nvSpPr>
        <p:spPr>
          <a:xfrm>
            <a:off x="5847621" y="1532099"/>
            <a:ext cx="3026597" cy="4875048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1 million + pixels</a:t>
            </a:r>
          </a:p>
          <a:p>
            <a:r>
              <a:rPr lang="en-US" dirty="0"/>
              <a:t>Shapes consistent</a:t>
            </a:r>
          </a:p>
          <a:p>
            <a:r>
              <a:rPr lang="en-US" dirty="0"/>
              <a:t>Regions consistent</a:t>
            </a:r>
          </a:p>
          <a:p>
            <a:r>
              <a:rPr lang="en-US" dirty="0"/>
              <a:t>Colors consistent</a:t>
            </a:r>
          </a:p>
          <a:p>
            <a:pPr marL="0" indent="0">
              <a:buFont typeface="Arial"/>
              <a:buNone/>
            </a:pPr>
            <a:endParaRPr lang="en-US" dirty="0"/>
          </a:p>
          <a:p>
            <a:endParaRPr lang="en-US" dirty="0"/>
          </a:p>
          <a:p>
            <a:r>
              <a:rPr lang="en-US" dirty="0"/>
              <a:t>196 pixels</a:t>
            </a:r>
          </a:p>
          <a:p>
            <a:r>
              <a:rPr lang="en-US" dirty="0"/>
              <a:t>No shape, region, or color consistency</a:t>
            </a:r>
          </a:p>
          <a:p>
            <a:r>
              <a:rPr lang="en-US" dirty="0"/>
              <a:t>Each output is distinct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10AB762-7B33-124C-A63F-7F7F1144AC4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233" y="3844313"/>
            <a:ext cx="5801388" cy="24135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E33C498-D431-2C4D-B12C-E63BF5F6971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5573" y="936847"/>
            <a:ext cx="4363006" cy="277576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7B9802C3-6E1C-6D47-84AC-590F5EADC29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48605" y="3780709"/>
            <a:ext cx="1277766" cy="1328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9693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C2C548-B4B9-9E46-A16E-1DAC7ADAA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A465E4-8A54-A847-B50B-E95574B2C9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4114800" cy="4525963"/>
          </a:xfrm>
        </p:spPr>
        <p:txBody>
          <a:bodyPr/>
          <a:lstStyle/>
          <a:p>
            <a:r>
              <a:rPr lang="en-US" dirty="0"/>
              <a:t>700 2 hectare plots</a:t>
            </a:r>
          </a:p>
          <a:p>
            <a:r>
              <a:rPr lang="en-US" dirty="0"/>
              <a:t>Randomly sampled across Tigray, Ethiopia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ACC633-6606-D842-8DEB-321080CD2C4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CD93213-5D6F-7541-8FA1-94C13C3B640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24757" y="1068552"/>
            <a:ext cx="4719243" cy="248188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CDE5D31-89BA-184B-A110-A5DAFB8B198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56082" y="3550441"/>
            <a:ext cx="3526117" cy="2856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9458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F71DF6-F087-624B-93A8-5F44C1840D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BCD373-4D18-4443-8067-17E80FF652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Link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91AEDF-5E99-CE41-9FC7-10161823EB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532D82-2574-1F46-AEE4-FBEFCB6AEB6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21653" y="1008855"/>
            <a:ext cx="5206505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363606"/>
      </p:ext>
    </p:extLst>
  </p:cSld>
  <p:clrMapOvr>
    <a:masterClrMapping/>
  </p:clrMapOvr>
</p:sld>
</file>

<file path=ppt/theme/theme1.xml><?xml version="1.0" encoding="utf-8"?>
<a:theme xmlns:a="http://schemas.openxmlformats.org/drawingml/2006/main" name="WRI-temp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WRI-temp</Template>
  <TotalTime>11686</TotalTime>
  <Words>696</Words>
  <Application>Microsoft Macintosh PowerPoint</Application>
  <PresentationFormat>On-screen Show (4:3)</PresentationFormat>
  <Paragraphs>137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Georgia</vt:lpstr>
      <vt:lpstr>WRI-temp</vt:lpstr>
      <vt:lpstr>Monitoring trees outside the forest</vt:lpstr>
      <vt:lpstr>Issues in monitoring trees outside forest</vt:lpstr>
      <vt:lpstr>Going out of the forests</vt:lpstr>
      <vt:lpstr>PowerPoint Presentation</vt:lpstr>
      <vt:lpstr>PowerPoint Presentation</vt:lpstr>
      <vt:lpstr>PowerPoint Presentation</vt:lpstr>
      <vt:lpstr>Why out-of-box algorithms fail</vt:lpstr>
      <vt:lpstr>DATA</vt:lpstr>
      <vt:lpstr>Quick DEMO</vt:lpstr>
      <vt:lpstr>PowerPoint Presentation</vt:lpstr>
      <vt:lpstr>Methods - Preprocessing</vt:lpstr>
      <vt:lpstr>Methods - Modeling</vt:lpstr>
      <vt:lpstr>Modeling Spatiotemporal relationships</vt:lpstr>
      <vt:lpstr>Incorporating long-distance context</vt:lpstr>
      <vt:lpstr>Sampling methods, Regularization</vt:lpstr>
      <vt:lpstr>Metrics</vt:lpstr>
      <vt:lpstr>Test plots</vt:lpstr>
      <vt:lpstr>Success cases        failures</vt:lpstr>
      <vt:lpstr>Future research directions - methods</vt:lpstr>
      <vt:lpstr>Future research directions - applications</vt:lpstr>
      <vt:lpstr>Conclusions and questions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John Brandt</dc:creator>
  <cp:lastModifiedBy>Microsoft Office User</cp:lastModifiedBy>
  <cp:revision>81</cp:revision>
  <cp:lastPrinted>2019-11-11T15:04:15Z</cp:lastPrinted>
  <dcterms:created xsi:type="dcterms:W3CDTF">2019-11-07T14:15:11Z</dcterms:created>
  <dcterms:modified xsi:type="dcterms:W3CDTF">2019-12-13T15:51:39Z</dcterms:modified>
</cp:coreProperties>
</file>